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9.xml" ContentType="application/vnd.openxmlformats-officedocument.presentationml.slideLayout+xml"/>
  <Override PartName="/ppt/slides/slide3.xml" ContentType="application/vnd.openxmlformats-officedocument.presentationml.slide+xml"/>
  <Override PartName="/ppt/slideLayouts/slideLayout11.xml" ContentType="application/vnd.openxmlformats-officedocument.presentationml.slideLayout+xml"/>
  <Override PartName="/ppt/slides/slide4.xml" ContentType="application/vnd.openxmlformats-officedocument.presentationml.slide+xml"/>
  <Override PartName="/docProps/core.xml" ContentType="application/vnd.openxmlformats-package.core-properties+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viewProps.xml" ContentType="application/vnd.openxmlformats-officedocument.presentationml.viewProps+xml"/>
  <Override PartName="/ppt/slideMasters/slideMaster1.xml" ContentType="application/vnd.openxmlformats-officedocument.presentationml.slideMaster+xml"/>
  <Default Extension="bin" ContentType="application/vnd.openxmlformats-officedocument.presentationml.printerSettings"/>
  <Default Extension="rels" ContentType="application/vnd.openxmlformats-package.relationships+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7" r:id="rId2"/>
    <p:sldId id="258" r:id="rId3"/>
    <p:sldId id="259" r:id="rId4"/>
    <p:sldId id="260" r:id="rId5"/>
    <p:sldId id="261"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F7FB8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75" d="100"/>
          <a:sy n="75" d="100"/>
        </p:scale>
        <p:origin x="-872" y="-12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4" Type="http://schemas.openxmlformats.org/officeDocument/2006/relationships/slide" Target="slides/slide3.xml"/><Relationship Id="rId10" Type="http://schemas.openxmlformats.org/officeDocument/2006/relationships/theme" Target="theme/theme1.xml"/><Relationship Id="rId5" Type="http://schemas.openxmlformats.org/officeDocument/2006/relationships/slide" Target="slides/slide4.xml"/><Relationship Id="rId7" Type="http://schemas.openxmlformats.org/officeDocument/2006/relationships/printerSettings" Target="printerSettings/printerSettings1.bin"/><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9" Type="http://schemas.openxmlformats.org/officeDocument/2006/relationships/viewProps" Target="viewProps.xml"/><Relationship Id="rId3" Type="http://schemas.openxmlformats.org/officeDocument/2006/relationships/slide" Target="slides/slide2.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AEDD370B-2244-604F-B96A-2B620AC2F2F7}" type="datetimeFigureOut">
              <a:rPr lang="en-US" smtClean="0"/>
              <a:t>4/5/14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1614C6-B793-A74B-93D2-07F1A1B3A02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AEDD370B-2244-604F-B96A-2B620AC2F2F7}" type="datetimeFigureOut">
              <a:rPr lang="en-US" smtClean="0"/>
              <a:t>4/5/14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1614C6-B793-A74B-93D2-07F1A1B3A02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AEDD370B-2244-604F-B96A-2B620AC2F2F7}" type="datetimeFigureOut">
              <a:rPr lang="en-US" smtClean="0"/>
              <a:t>4/5/14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1614C6-B793-A74B-93D2-07F1A1B3A02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AEDD370B-2244-604F-B96A-2B620AC2F2F7}" type="datetimeFigureOut">
              <a:rPr lang="en-US" smtClean="0"/>
              <a:t>4/5/14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1614C6-B793-A74B-93D2-07F1A1B3A02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AEDD370B-2244-604F-B96A-2B620AC2F2F7}" type="datetimeFigureOut">
              <a:rPr lang="en-US" smtClean="0"/>
              <a:t>4/5/14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1614C6-B793-A74B-93D2-07F1A1B3A02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AEDD370B-2244-604F-B96A-2B620AC2F2F7}" type="datetimeFigureOut">
              <a:rPr lang="en-US" smtClean="0"/>
              <a:t>4/5/14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1614C6-B793-A74B-93D2-07F1A1B3A02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AEDD370B-2244-604F-B96A-2B620AC2F2F7}" type="datetimeFigureOut">
              <a:rPr lang="en-US" smtClean="0"/>
              <a:t>4/5/14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1614C6-B793-A74B-93D2-07F1A1B3A02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AEDD370B-2244-604F-B96A-2B620AC2F2F7}" type="datetimeFigureOut">
              <a:rPr lang="en-US" smtClean="0"/>
              <a:t>4/5/14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1614C6-B793-A74B-93D2-07F1A1B3A02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DD370B-2244-604F-B96A-2B620AC2F2F7}" type="datetimeFigureOut">
              <a:rPr lang="en-US" smtClean="0"/>
              <a:t>4/5/14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1614C6-B793-A74B-93D2-07F1A1B3A02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AEDD370B-2244-604F-B96A-2B620AC2F2F7}" type="datetimeFigureOut">
              <a:rPr lang="en-US" smtClean="0"/>
              <a:t>4/5/14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1614C6-B793-A74B-93D2-07F1A1B3A02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AEDD370B-2244-604F-B96A-2B620AC2F2F7}" type="datetimeFigureOut">
              <a:rPr lang="en-US" smtClean="0"/>
              <a:t>4/5/14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1614C6-B793-A74B-93D2-07F1A1B3A02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DD370B-2244-604F-B96A-2B620AC2F2F7}" type="datetimeFigureOut">
              <a:rPr lang="en-US" smtClean="0"/>
              <a:t>4/5/14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1614C6-B793-A74B-93D2-07F1A1B3A02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gradFill flip="none" rotWithShape="1">
          <a:gsLst>
            <a:gs pos="0">
              <a:srgbClr val="000090"/>
            </a:gs>
            <a:gs pos="100000">
              <a:srgbClr val="FFFFFF"/>
            </a:gs>
            <a:gs pos="99000">
              <a:srgbClr val="F7FB82"/>
            </a:gs>
          </a:gsLst>
          <a:lin ang="564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2536295"/>
          </a:xfrm>
        </p:spPr>
        <p:txBody>
          <a:bodyPr>
            <a:normAutofit/>
          </a:bodyPr>
          <a:lstStyle/>
          <a:p>
            <a:r>
              <a:rPr lang="en-US" sz="2800" b="1" dirty="0" smtClean="0">
                <a:solidFill>
                  <a:schemeClr val="bg1"/>
                </a:solidFill>
                <a:latin typeface="Century Gothic"/>
              </a:rPr>
              <a:t>On the morning of its first birthday, a baby was found floating in a cello case in the middle of the English Channel.</a:t>
            </a:r>
            <a:endParaRPr lang="en-US" sz="2800" b="1" dirty="0">
              <a:solidFill>
                <a:schemeClr val="bg1"/>
              </a:solidFill>
              <a:latin typeface="Century Gothic"/>
            </a:endParaRPr>
          </a:p>
        </p:txBody>
      </p:sp>
      <p:sp>
        <p:nvSpPr>
          <p:cNvPr id="3" name="Content Placeholder 2"/>
          <p:cNvSpPr>
            <a:spLocks noGrp="1"/>
          </p:cNvSpPr>
          <p:nvPr>
            <p:ph idx="1"/>
          </p:nvPr>
        </p:nvSpPr>
        <p:spPr>
          <a:xfrm>
            <a:off x="457200" y="3251200"/>
            <a:ext cx="8229600" cy="2874963"/>
          </a:xfrm>
        </p:spPr>
        <p:txBody>
          <a:bodyPr>
            <a:normAutofit fontScale="62500" lnSpcReduction="20000"/>
          </a:bodyPr>
          <a:lstStyle/>
          <a:p>
            <a:pPr>
              <a:buNone/>
            </a:pPr>
            <a:r>
              <a:rPr lang="en-US" dirty="0" smtClean="0">
                <a:latin typeface="Century Gothic"/>
              </a:rPr>
              <a:t>What has happened? </a:t>
            </a:r>
          </a:p>
          <a:p>
            <a:pPr>
              <a:buNone/>
            </a:pPr>
            <a:endParaRPr lang="en-US" dirty="0" smtClean="0">
              <a:latin typeface="Century Gothic"/>
            </a:endParaRPr>
          </a:p>
          <a:p>
            <a:pPr>
              <a:buNone/>
            </a:pPr>
            <a:r>
              <a:rPr lang="en-US" dirty="0" smtClean="0">
                <a:latin typeface="Century Gothic"/>
              </a:rPr>
              <a:t>Why does the author use the pronoun ‘its’?</a:t>
            </a:r>
          </a:p>
          <a:p>
            <a:pPr>
              <a:buNone/>
            </a:pPr>
            <a:endParaRPr lang="en-US" dirty="0" smtClean="0">
              <a:latin typeface="Century Gothic"/>
            </a:endParaRPr>
          </a:p>
          <a:p>
            <a:pPr>
              <a:buNone/>
            </a:pPr>
            <a:r>
              <a:rPr lang="en-US" dirty="0" smtClean="0">
                <a:latin typeface="Century Gothic"/>
              </a:rPr>
              <a:t>Where is the English Channel?</a:t>
            </a:r>
          </a:p>
          <a:p>
            <a:pPr>
              <a:buNone/>
            </a:pPr>
            <a:endParaRPr lang="en-US" dirty="0" smtClean="0">
              <a:latin typeface="Century Gothic"/>
            </a:endParaRPr>
          </a:p>
          <a:p>
            <a:pPr>
              <a:buNone/>
            </a:pPr>
            <a:r>
              <a:rPr lang="en-US" dirty="0" smtClean="0">
                <a:latin typeface="Century Gothic"/>
              </a:rPr>
              <a:t>How do you rate this as the opening sentence to a novel?</a:t>
            </a:r>
          </a:p>
          <a:p>
            <a:pPr>
              <a:buNone/>
            </a:pPr>
            <a:endParaRPr lang="en-US" dirty="0" smtClean="0">
              <a:latin typeface="Century Gothic"/>
            </a:endParaRPr>
          </a:p>
          <a:p>
            <a:pPr>
              <a:buNone/>
            </a:pPr>
            <a:r>
              <a:rPr lang="en-US" b="1" dirty="0" smtClean="0">
                <a:latin typeface="Century Gothic"/>
              </a:rPr>
              <a:t>What puzzles are there?</a:t>
            </a:r>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gradFill flip="none" rotWithShape="1">
          <a:gsLst>
            <a:gs pos="0">
              <a:srgbClr val="000090"/>
            </a:gs>
            <a:gs pos="100000">
              <a:srgbClr val="FFFFFF"/>
            </a:gs>
            <a:gs pos="99000">
              <a:srgbClr val="F7FB82"/>
            </a:gs>
          </a:gsLst>
          <a:lin ang="564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2536295"/>
          </a:xfrm>
        </p:spPr>
        <p:txBody>
          <a:bodyPr>
            <a:normAutofit/>
          </a:bodyPr>
          <a:lstStyle/>
          <a:p>
            <a:r>
              <a:rPr lang="en-US" sz="2800" b="1" dirty="0" smtClean="0">
                <a:solidFill>
                  <a:schemeClr val="bg1"/>
                </a:solidFill>
                <a:latin typeface="Century Gothic"/>
              </a:rPr>
              <a:t>It was the only living thing for miles. Just the baby, and some dining room chairs, and the tip of a ship disappearing into the ocean.</a:t>
            </a:r>
            <a:endParaRPr lang="en-US" sz="2800" b="1" dirty="0">
              <a:solidFill>
                <a:schemeClr val="bg1"/>
              </a:solidFill>
              <a:latin typeface="Century Gothic"/>
            </a:endParaRPr>
          </a:p>
        </p:txBody>
      </p:sp>
      <p:sp>
        <p:nvSpPr>
          <p:cNvPr id="3" name="Content Placeholder 2"/>
          <p:cNvSpPr>
            <a:spLocks noGrp="1"/>
          </p:cNvSpPr>
          <p:nvPr>
            <p:ph idx="1"/>
          </p:nvPr>
        </p:nvSpPr>
        <p:spPr>
          <a:xfrm>
            <a:off x="457200" y="3352800"/>
            <a:ext cx="8229600" cy="2773363"/>
          </a:xfrm>
        </p:spPr>
        <p:txBody>
          <a:bodyPr>
            <a:normAutofit fontScale="55000" lnSpcReduction="20000"/>
          </a:bodyPr>
          <a:lstStyle/>
          <a:p>
            <a:pPr>
              <a:buNone/>
            </a:pPr>
            <a:r>
              <a:rPr lang="en-US" dirty="0" smtClean="0">
                <a:latin typeface="Century Gothic"/>
              </a:rPr>
              <a:t>What more have you learned about what has happened? </a:t>
            </a:r>
          </a:p>
          <a:p>
            <a:pPr>
              <a:buNone/>
            </a:pPr>
            <a:endParaRPr lang="en-US" dirty="0" smtClean="0">
              <a:latin typeface="Century Gothic"/>
            </a:endParaRPr>
          </a:p>
          <a:p>
            <a:pPr>
              <a:buNone/>
            </a:pPr>
            <a:r>
              <a:rPr lang="en-US" dirty="0" smtClean="0">
                <a:latin typeface="Century Gothic"/>
              </a:rPr>
              <a:t>Why is ‘and’ repeated in the comma list sentence? What is the effect of this?</a:t>
            </a:r>
          </a:p>
          <a:p>
            <a:pPr>
              <a:buNone/>
            </a:pPr>
            <a:endParaRPr lang="en-US" dirty="0" smtClean="0">
              <a:latin typeface="Century Gothic"/>
            </a:endParaRPr>
          </a:p>
          <a:p>
            <a:pPr>
              <a:buNone/>
            </a:pPr>
            <a:r>
              <a:rPr lang="en-US" dirty="0" smtClean="0">
                <a:latin typeface="Century Gothic"/>
              </a:rPr>
              <a:t>Which ship might this be?</a:t>
            </a:r>
          </a:p>
          <a:p>
            <a:pPr>
              <a:buNone/>
            </a:pPr>
            <a:endParaRPr lang="en-US" dirty="0" smtClean="0">
              <a:latin typeface="Century Gothic"/>
            </a:endParaRPr>
          </a:p>
          <a:p>
            <a:pPr>
              <a:buNone/>
            </a:pPr>
            <a:r>
              <a:rPr lang="en-US" dirty="0" smtClean="0">
                <a:latin typeface="Century Gothic"/>
              </a:rPr>
              <a:t>When do you think the story was set?</a:t>
            </a:r>
          </a:p>
          <a:p>
            <a:pPr>
              <a:buNone/>
            </a:pPr>
            <a:endParaRPr lang="en-US" dirty="0" smtClean="0">
              <a:latin typeface="Century Gothic"/>
            </a:endParaRPr>
          </a:p>
          <a:p>
            <a:pPr>
              <a:buNone/>
            </a:pPr>
            <a:r>
              <a:rPr lang="en-US" b="1" dirty="0" smtClean="0">
                <a:latin typeface="Century Gothic"/>
              </a:rPr>
              <a:t>What puzzles are there?</a:t>
            </a:r>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gradFill flip="none" rotWithShape="1">
          <a:gsLst>
            <a:gs pos="0">
              <a:srgbClr val="000090"/>
            </a:gs>
            <a:gs pos="100000">
              <a:srgbClr val="FFFFFF"/>
            </a:gs>
            <a:gs pos="99000">
              <a:srgbClr val="F7FB82"/>
            </a:gs>
          </a:gsLst>
          <a:lin ang="564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2536295"/>
          </a:xfrm>
        </p:spPr>
        <p:txBody>
          <a:bodyPr>
            <a:normAutofit fontScale="90000"/>
          </a:bodyPr>
          <a:lstStyle/>
          <a:p>
            <a:r>
              <a:rPr lang="en-US" sz="2800" b="1" dirty="0" smtClean="0">
                <a:solidFill>
                  <a:schemeClr val="bg1"/>
                </a:solidFill>
                <a:latin typeface="Century Gothic"/>
              </a:rPr>
              <a:t>There had been music in the dining hall, and it was music so loud and so good that nobody had noticed the water flooding in over the carpet. The violins went on sawing for some time after the screaming had begun. Sometimes the shriek of a passenger would duet with a high C.</a:t>
            </a:r>
            <a:endParaRPr lang="en-US" sz="2800" b="1" dirty="0">
              <a:solidFill>
                <a:schemeClr val="bg1"/>
              </a:solidFill>
              <a:latin typeface="Century Gothic"/>
            </a:endParaRPr>
          </a:p>
        </p:txBody>
      </p:sp>
      <p:sp>
        <p:nvSpPr>
          <p:cNvPr id="3" name="Content Placeholder 2"/>
          <p:cNvSpPr>
            <a:spLocks noGrp="1"/>
          </p:cNvSpPr>
          <p:nvPr>
            <p:ph idx="1"/>
          </p:nvPr>
        </p:nvSpPr>
        <p:spPr>
          <a:xfrm>
            <a:off x="457200" y="3352800"/>
            <a:ext cx="8229600" cy="2773363"/>
          </a:xfrm>
        </p:spPr>
        <p:txBody>
          <a:bodyPr>
            <a:normAutofit fontScale="55000" lnSpcReduction="20000"/>
          </a:bodyPr>
          <a:lstStyle/>
          <a:p>
            <a:pPr>
              <a:buNone/>
            </a:pPr>
            <a:r>
              <a:rPr lang="en-US" dirty="0" smtClean="0">
                <a:latin typeface="Century Gothic"/>
              </a:rPr>
              <a:t>Why does the author repeat the phrases ‘so good’?</a:t>
            </a:r>
          </a:p>
          <a:p>
            <a:pPr>
              <a:buNone/>
            </a:pPr>
            <a:endParaRPr lang="en-US" dirty="0" smtClean="0">
              <a:latin typeface="Century Gothic"/>
            </a:endParaRPr>
          </a:p>
          <a:p>
            <a:pPr>
              <a:buNone/>
            </a:pPr>
            <a:r>
              <a:rPr lang="en-US" dirty="0" smtClean="0">
                <a:latin typeface="Century Gothic"/>
              </a:rPr>
              <a:t>What is happening?</a:t>
            </a:r>
          </a:p>
          <a:p>
            <a:pPr>
              <a:buNone/>
            </a:pPr>
            <a:endParaRPr lang="en-US" dirty="0" smtClean="0">
              <a:latin typeface="Century Gothic"/>
            </a:endParaRPr>
          </a:p>
          <a:p>
            <a:pPr>
              <a:buNone/>
            </a:pPr>
            <a:r>
              <a:rPr lang="en-US" dirty="0" smtClean="0">
                <a:latin typeface="Century Gothic"/>
              </a:rPr>
              <a:t>What do you think about the description of this event?</a:t>
            </a:r>
          </a:p>
          <a:p>
            <a:pPr>
              <a:buNone/>
            </a:pPr>
            <a:endParaRPr lang="en-US" dirty="0" smtClean="0">
              <a:latin typeface="Century Gothic"/>
            </a:endParaRPr>
          </a:p>
          <a:p>
            <a:pPr>
              <a:buNone/>
            </a:pPr>
            <a:r>
              <a:rPr lang="en-US" dirty="0" smtClean="0">
                <a:latin typeface="Century Gothic"/>
              </a:rPr>
              <a:t>Are there any words that need to be explained?</a:t>
            </a:r>
          </a:p>
          <a:p>
            <a:pPr>
              <a:buNone/>
            </a:pPr>
            <a:endParaRPr lang="en-US" dirty="0" smtClean="0">
              <a:latin typeface="Century Gothic"/>
            </a:endParaRPr>
          </a:p>
          <a:p>
            <a:pPr>
              <a:buNone/>
            </a:pPr>
            <a:r>
              <a:rPr lang="en-US" b="1" dirty="0" smtClean="0">
                <a:latin typeface="Century Gothic"/>
              </a:rPr>
              <a:t>What puzzles are there?</a:t>
            </a: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gradFill flip="none" rotWithShape="1">
          <a:gsLst>
            <a:gs pos="0">
              <a:srgbClr val="000090"/>
            </a:gs>
            <a:gs pos="100000">
              <a:srgbClr val="FFFFFF"/>
            </a:gs>
            <a:gs pos="99000">
              <a:srgbClr val="F7FB82"/>
            </a:gs>
          </a:gsLst>
          <a:lin ang="564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2536295"/>
          </a:xfrm>
        </p:spPr>
        <p:txBody>
          <a:bodyPr>
            <a:normAutofit/>
          </a:bodyPr>
          <a:lstStyle/>
          <a:p>
            <a:r>
              <a:rPr lang="en-US" sz="2800" b="1" dirty="0" smtClean="0">
                <a:solidFill>
                  <a:schemeClr val="bg1"/>
                </a:solidFill>
                <a:latin typeface="Century Gothic"/>
              </a:rPr>
              <a:t>The baby was found wrapped for warmth in the musical score of a Beethoven symphony. It had drifted almost a mile from the ship, and was the last to be rescued.</a:t>
            </a:r>
            <a:endParaRPr lang="en-US" sz="2800" b="1" dirty="0">
              <a:solidFill>
                <a:schemeClr val="bg1"/>
              </a:solidFill>
              <a:latin typeface="Century Gothic"/>
            </a:endParaRPr>
          </a:p>
        </p:txBody>
      </p:sp>
      <p:sp>
        <p:nvSpPr>
          <p:cNvPr id="3" name="Content Placeholder 2"/>
          <p:cNvSpPr>
            <a:spLocks noGrp="1"/>
          </p:cNvSpPr>
          <p:nvPr>
            <p:ph idx="1"/>
          </p:nvPr>
        </p:nvSpPr>
        <p:spPr>
          <a:xfrm>
            <a:off x="457200" y="3352800"/>
            <a:ext cx="8229600" cy="2773363"/>
          </a:xfrm>
        </p:spPr>
        <p:txBody>
          <a:bodyPr>
            <a:normAutofit fontScale="55000" lnSpcReduction="20000"/>
          </a:bodyPr>
          <a:lstStyle/>
          <a:p>
            <a:pPr>
              <a:buNone/>
            </a:pPr>
            <a:r>
              <a:rPr lang="en-US" dirty="0" smtClean="0">
                <a:latin typeface="Century Gothic"/>
              </a:rPr>
              <a:t>Who wrapped up the baby and put it in the cello case? Why?</a:t>
            </a:r>
          </a:p>
          <a:p>
            <a:pPr>
              <a:buNone/>
            </a:pPr>
            <a:endParaRPr lang="en-US" dirty="0" smtClean="0">
              <a:latin typeface="Century Gothic"/>
            </a:endParaRPr>
          </a:p>
          <a:p>
            <a:pPr>
              <a:buNone/>
            </a:pPr>
            <a:r>
              <a:rPr lang="en-US" dirty="0" smtClean="0">
                <a:latin typeface="Century Gothic"/>
              </a:rPr>
              <a:t>What is ‘the musical score of a Beethoven symphony’?</a:t>
            </a:r>
          </a:p>
          <a:p>
            <a:pPr>
              <a:buNone/>
            </a:pPr>
            <a:endParaRPr lang="en-US" dirty="0" smtClean="0">
              <a:latin typeface="Century Gothic"/>
            </a:endParaRPr>
          </a:p>
          <a:p>
            <a:pPr>
              <a:buNone/>
            </a:pPr>
            <a:r>
              <a:rPr lang="en-US" dirty="0" smtClean="0">
                <a:latin typeface="Century Gothic"/>
              </a:rPr>
              <a:t>Why was the baby the last to be rescued?</a:t>
            </a:r>
          </a:p>
          <a:p>
            <a:pPr>
              <a:buNone/>
            </a:pPr>
            <a:endParaRPr lang="en-US" dirty="0" smtClean="0">
              <a:latin typeface="Century Gothic"/>
            </a:endParaRPr>
          </a:p>
          <a:p>
            <a:pPr>
              <a:buNone/>
            </a:pPr>
            <a:r>
              <a:rPr lang="en-US" dirty="0" smtClean="0">
                <a:latin typeface="Century Gothic"/>
              </a:rPr>
              <a:t>How long might the baby have been floating in the sea?</a:t>
            </a:r>
          </a:p>
          <a:p>
            <a:pPr>
              <a:buNone/>
            </a:pPr>
            <a:endParaRPr lang="en-US" dirty="0" smtClean="0">
              <a:latin typeface="Century Gothic"/>
            </a:endParaRPr>
          </a:p>
          <a:p>
            <a:pPr>
              <a:buNone/>
            </a:pPr>
            <a:r>
              <a:rPr lang="en-US" b="1" dirty="0" smtClean="0">
                <a:latin typeface="Century Gothic"/>
              </a:rPr>
              <a:t>What puzzles are there?</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gradFill flip="none" rotWithShape="1">
          <a:gsLst>
            <a:gs pos="0">
              <a:srgbClr val="000090"/>
            </a:gs>
            <a:gs pos="100000">
              <a:srgbClr val="FFFFFF"/>
            </a:gs>
            <a:gs pos="99000">
              <a:srgbClr val="F7FB82"/>
            </a:gs>
          </a:gsLst>
          <a:lin ang="564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2536295"/>
          </a:xfrm>
        </p:spPr>
        <p:txBody>
          <a:bodyPr>
            <a:normAutofit/>
          </a:bodyPr>
          <a:lstStyle/>
          <a:p>
            <a:r>
              <a:rPr lang="en-US" sz="2800" b="1" dirty="0" smtClean="0">
                <a:solidFill>
                  <a:schemeClr val="bg1"/>
                </a:solidFill>
                <a:latin typeface="Century Gothic"/>
              </a:rPr>
              <a:t>The man who lifted it into the rescue boat was a fellow passenger, and a scholar. It was a scholar’s job to notice things. He noticed that it was a girl, with hair the </a:t>
            </a:r>
            <a:r>
              <a:rPr lang="en-US" sz="2800" b="1" dirty="0" err="1" smtClean="0">
                <a:solidFill>
                  <a:schemeClr val="bg1"/>
                </a:solidFill>
                <a:latin typeface="Century Gothic"/>
              </a:rPr>
              <a:t>colour</a:t>
            </a:r>
            <a:r>
              <a:rPr lang="en-US" sz="2800" b="1" dirty="0" smtClean="0">
                <a:solidFill>
                  <a:schemeClr val="bg1"/>
                </a:solidFill>
                <a:latin typeface="Century Gothic"/>
              </a:rPr>
              <a:t> of lightning, and the smile of a shy person.</a:t>
            </a:r>
            <a:endParaRPr lang="en-US" sz="2800" b="1" dirty="0">
              <a:solidFill>
                <a:schemeClr val="bg1"/>
              </a:solidFill>
              <a:latin typeface="Century Gothic"/>
            </a:endParaRPr>
          </a:p>
        </p:txBody>
      </p:sp>
      <p:sp>
        <p:nvSpPr>
          <p:cNvPr id="3" name="Content Placeholder 2"/>
          <p:cNvSpPr>
            <a:spLocks noGrp="1"/>
          </p:cNvSpPr>
          <p:nvPr>
            <p:ph idx="1"/>
          </p:nvPr>
        </p:nvSpPr>
        <p:spPr>
          <a:xfrm>
            <a:off x="457200" y="3352800"/>
            <a:ext cx="8229600" cy="2773363"/>
          </a:xfrm>
        </p:spPr>
        <p:txBody>
          <a:bodyPr>
            <a:normAutofit fontScale="55000" lnSpcReduction="20000"/>
          </a:bodyPr>
          <a:lstStyle/>
          <a:p>
            <a:pPr>
              <a:buNone/>
            </a:pPr>
            <a:r>
              <a:rPr lang="en-US" dirty="0" smtClean="0">
                <a:latin typeface="Century Gothic"/>
              </a:rPr>
              <a:t>Are there any words that need to be explained?</a:t>
            </a:r>
          </a:p>
          <a:p>
            <a:pPr>
              <a:buNone/>
            </a:pPr>
            <a:endParaRPr lang="en-US" dirty="0" smtClean="0">
              <a:latin typeface="Century Gothic"/>
            </a:endParaRPr>
          </a:p>
          <a:p>
            <a:pPr>
              <a:buNone/>
            </a:pPr>
            <a:r>
              <a:rPr lang="en-US" dirty="0" smtClean="0">
                <a:latin typeface="Century Gothic"/>
              </a:rPr>
              <a:t>Does the man who rescues the baby know her already?</a:t>
            </a:r>
          </a:p>
          <a:p>
            <a:pPr>
              <a:buNone/>
            </a:pPr>
            <a:endParaRPr lang="en-US" dirty="0" smtClean="0">
              <a:latin typeface="Century Gothic"/>
            </a:endParaRPr>
          </a:p>
          <a:p>
            <a:pPr>
              <a:buNone/>
            </a:pPr>
            <a:r>
              <a:rPr lang="en-US" dirty="0" smtClean="0">
                <a:latin typeface="Century Gothic"/>
              </a:rPr>
              <a:t>Describe the </a:t>
            </a:r>
            <a:r>
              <a:rPr lang="en-US" dirty="0" err="1" smtClean="0">
                <a:latin typeface="Century Gothic"/>
              </a:rPr>
              <a:t>colour</a:t>
            </a:r>
            <a:r>
              <a:rPr lang="en-US" dirty="0" smtClean="0">
                <a:latin typeface="Century Gothic"/>
              </a:rPr>
              <a:t> of the baby’s hair in your own words.</a:t>
            </a:r>
          </a:p>
          <a:p>
            <a:pPr>
              <a:buNone/>
            </a:pPr>
            <a:endParaRPr lang="en-US" dirty="0" smtClean="0">
              <a:latin typeface="Century Gothic"/>
            </a:endParaRPr>
          </a:p>
          <a:p>
            <a:pPr>
              <a:buNone/>
            </a:pPr>
            <a:r>
              <a:rPr lang="en-US" dirty="0" smtClean="0">
                <a:latin typeface="Century Gothic"/>
              </a:rPr>
              <a:t>What will </a:t>
            </a:r>
            <a:r>
              <a:rPr lang="en-US" smtClean="0">
                <a:latin typeface="Century Gothic"/>
              </a:rPr>
              <a:t>happen next?</a:t>
            </a:r>
          </a:p>
          <a:p>
            <a:pPr>
              <a:buNone/>
            </a:pPr>
            <a:endParaRPr lang="en-US" dirty="0" smtClean="0">
              <a:latin typeface="Century Gothic"/>
            </a:endParaRPr>
          </a:p>
          <a:p>
            <a:pPr>
              <a:buNone/>
            </a:pPr>
            <a:r>
              <a:rPr lang="en-US" b="1" dirty="0" smtClean="0">
                <a:latin typeface="Century Gothic"/>
              </a:rPr>
              <a:t>What puzzles are there?</a:t>
            </a:r>
          </a:p>
          <a:p>
            <a:pPr>
              <a:buNone/>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TotalTime>
  <Words>423</Words>
  <Application>Microsoft Macintosh PowerPoint</Application>
  <PresentationFormat>On-screen Show (4:3)</PresentationFormat>
  <Paragraphs>50</Paragraphs>
  <Slides>5</Slides>
  <Notes>0</Notes>
  <HiddenSlides>0</HiddenSlides>
  <MMClips>0</MMClips>
  <ScaleCrop>false</ScaleCrop>
  <HeadingPairs>
    <vt:vector size="4" baseType="variant">
      <vt:variant>
        <vt:lpstr>Design Template</vt:lpstr>
      </vt:variant>
      <vt:variant>
        <vt:i4>1</vt:i4>
      </vt:variant>
      <vt:variant>
        <vt:lpstr>Slide Titles</vt:lpstr>
      </vt:variant>
      <vt:variant>
        <vt:i4>5</vt:i4>
      </vt:variant>
    </vt:vector>
  </HeadingPairs>
  <TitlesOfParts>
    <vt:vector size="6" baseType="lpstr">
      <vt:lpstr>Office Theme</vt:lpstr>
      <vt:lpstr>On the morning of its first birthday, a baby was found floating in a cello case in the middle of the English Channel.</vt:lpstr>
      <vt:lpstr>It was the only living thing for miles. Just the baby, and some dining room chairs, and the tip of a ship disappearing into the ocean.</vt:lpstr>
      <vt:lpstr>There had been music in the dining hall, and it was music so loud and so good that nobody had noticed the water flooding in over the carpet. The violins went on sawing for some time after the screaming had begun. Sometimes the shriek of a passenger would duet with a high C.</vt:lpstr>
      <vt:lpstr>The baby was found wrapped for warmth in the musical score of a Beethoven symphony. It had drifted almost a mile from the ship, and was the last to be rescued.</vt:lpstr>
      <vt:lpstr>The man who lifted it into the rescue boat was a fellow passenger, and a scholar. It was a scholar’s job to notice things. He noticed that it was a girl, with hair the colour of lightning, and the smile of a shy person.</vt:lpstr>
    </vt:vector>
  </TitlesOfParts>
  <Company>Francis &amp; Francis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 the morning of its first birthday, a baby was found floating in a cello case in the middle of the English Channel.</dc:title>
  <dc:creator>Juliet Francis</dc:creator>
  <cp:lastModifiedBy>Juliet Francis</cp:lastModifiedBy>
  <cp:revision>4</cp:revision>
  <dcterms:created xsi:type="dcterms:W3CDTF">2014-04-05T07:15:11Z</dcterms:created>
  <dcterms:modified xsi:type="dcterms:W3CDTF">2014-04-05T07:47:12Z</dcterms:modified>
</cp:coreProperties>
</file>